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sldIdLst>
    <p:sldId id="256" r:id="rId5"/>
    <p:sldId id="259" r:id="rId6"/>
    <p:sldId id="262" r:id="rId7"/>
    <p:sldId id="257" r:id="rId8"/>
    <p:sldId id="264" r:id="rId9"/>
    <p:sldId id="265" r:id="rId10"/>
    <p:sldId id="266" r:id="rId11"/>
    <p:sldId id="267" r:id="rId12"/>
    <p:sldId id="269" r:id="rId13"/>
    <p:sldId id="263" r:id="rId14"/>
    <p:sldId id="268" r:id="rId15"/>
  </p:sldIdLst>
  <p:sldSz cx="24384000" cy="137160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Low angle exterior view of a modern building facade covered with aluminum discs under a clear, blue sky"/>
          <p:cNvSpPr>
            <a:spLocks noGrp="1"/>
          </p:cNvSpPr>
          <p:nvPr>
            <p:ph type="pic" sz="quarter" idx="21"/>
          </p:nvPr>
        </p:nvSpPr>
        <p:spPr>
          <a:xfrm>
            <a:off x="15417800" y="1270000"/>
            <a:ext cx="8144934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Low angle view of a modern, curved building under a cloudy sky"/>
          <p:cNvSpPr>
            <a:spLocks noGrp="1"/>
          </p:cNvSpPr>
          <p:nvPr>
            <p:ph type="pic" sz="quarter" idx="22"/>
          </p:nvPr>
        </p:nvSpPr>
        <p:spPr>
          <a:xfrm>
            <a:off x="15443200" y="7086600"/>
            <a:ext cx="8138580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View from inside a modern white building with glass panels, looking up to a bright, partly cloudy sky"/>
          <p:cNvSpPr>
            <a:spLocks noGrp="1"/>
          </p:cNvSpPr>
          <p:nvPr>
            <p:ph type="pic" idx="23"/>
          </p:nvPr>
        </p:nvSpPr>
        <p:spPr>
          <a:xfrm>
            <a:off x="-124635" y="1270000"/>
            <a:ext cx="16840169" cy="112437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ow angle view of the Azadi Tower in Tehran, Iran against a clear, bright sky"/>
          <p:cNvSpPr>
            <a:spLocks noGrp="1"/>
          </p:cNvSpPr>
          <p:nvPr>
            <p:ph type="pic" idx="21"/>
          </p:nvPr>
        </p:nvSpPr>
        <p:spPr>
          <a:xfrm>
            <a:off x="0" y="-1282700"/>
            <a:ext cx="24384000" cy="16281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View from inside a stone structure, looking out toward stairs and a clear, blue sky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72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 modern white building with glass panels against a clear, blue sky"/>
          <p:cNvSpPr>
            <a:spLocks noGrp="1"/>
          </p:cNvSpPr>
          <p:nvPr>
            <p:ph type="pic" idx="21"/>
          </p:nvPr>
        </p:nvSpPr>
        <p:spPr>
          <a:xfrm>
            <a:off x="92710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mall section of a modern shell bridge in Qingdao, Shandong, China with a partly cloudy sky above"/>
          <p:cNvSpPr>
            <a:spLocks noGrp="1"/>
          </p:cNvSpPr>
          <p:nvPr>
            <p:ph type="pic" idx="22"/>
          </p:nvPr>
        </p:nvSpPr>
        <p:spPr>
          <a:xfrm>
            <a:off x="9271000" y="1263848"/>
            <a:ext cx="16773843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CP Working Group, January 2023"/>
          <p:cNvSpPr txBox="1">
            <a:spLocks noGrp="1"/>
          </p:cNvSpPr>
          <p:nvPr>
            <p:ph type="body" idx="21"/>
          </p:nvPr>
        </p:nvSpPr>
        <p:spPr>
          <a:xfrm>
            <a:off x="1206499" y="11839048"/>
            <a:ext cx="21971002" cy="6369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 lnSpcReduction="10000"/>
          </a:bodyPr>
          <a:lstStyle/>
          <a:p>
            <a:r>
              <a:rPr lang="en-CA" dirty="0" smtClean="0"/>
              <a:t>Innovation Fund Report June 2023</a:t>
            </a:r>
            <a:endParaRPr dirty="0"/>
          </a:p>
        </p:txBody>
      </p:sp>
      <p:sp>
        <p:nvSpPr>
          <p:cNvPr id="152" name="Interlake Community of Practic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Interlake Community of Practice</a:t>
            </a:r>
          </a:p>
        </p:txBody>
      </p:sp>
      <p:sp>
        <p:nvSpPr>
          <p:cNvPr id="153" name="Partnership initiative - doing better together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Partnership initiative - doing better together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3942" y="1093718"/>
            <a:ext cx="8770776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4400" b="1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What we learned</a:t>
            </a:r>
            <a:endParaRPr kumimoji="0" lang="en-CA" sz="4400" b="1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1861" y="2205435"/>
            <a:ext cx="16981713" cy="28110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CA" sz="3600" b="1" dirty="0" smtClean="0"/>
              <a:t>Relationships are Key</a:t>
            </a:r>
          </a:p>
          <a:p>
            <a:pPr marL="571500" marR="0" indent="-5715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Executive Directors are isolated and having a table to share with reduces stress and isolation</a:t>
            </a:r>
          </a:p>
          <a:p>
            <a:pPr marL="571500" marR="0" indent="-5715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CA" sz="28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Having a space to ask the question</a:t>
            </a:r>
            <a:r>
              <a:rPr kumimoji="0" lang="en-CA" sz="2800" b="0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without judgement </a:t>
            </a:r>
          </a:p>
          <a:p>
            <a:pPr marL="571500" marR="0" indent="-5715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baseline="0" dirty="0" smtClean="0"/>
              <a:t>Learning</a:t>
            </a:r>
            <a:r>
              <a:rPr lang="en-CA" sz="2800" dirty="0" smtClean="0"/>
              <a:t> from others mistakes helps us all improve</a:t>
            </a:r>
          </a:p>
          <a:p>
            <a:pPr marL="571500" marR="0" indent="-5715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CA" sz="28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Have to be willing to be vulnerable and open to improvement for the table to work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CA" sz="28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5673" y="5348476"/>
            <a:ext cx="16179281" cy="23801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3600" b="1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Board Development is Important</a:t>
            </a:r>
          </a:p>
          <a:p>
            <a:pPr marL="571500" marR="0" indent="-5715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Bringing Boards together provided an amazing opportunity for growth and development</a:t>
            </a:r>
          </a:p>
          <a:p>
            <a:pPr marL="571500" marR="0" indent="-5715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Many Board members do not have a clear understanding of their responsibilities and or liability</a:t>
            </a:r>
          </a:p>
          <a:p>
            <a:pPr marL="571500" marR="0" indent="-5715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CA" sz="280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Educating the Board creates work but increases accountability 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CA" sz="2800" i="0" u="none" strike="noStrike" cap="none" spc="0" normalizeH="0" baseline="0" dirty="0" smtClean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8718" y="8046219"/>
            <a:ext cx="18549256" cy="28110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3600" b="1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Creating Space and Time </a:t>
            </a:r>
          </a:p>
          <a:p>
            <a:pPr marL="457200" marR="0" indent="-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Coming together weekly allowed us to create the space and time to get work completed that often gets shuffled to bottom of the pile</a:t>
            </a:r>
          </a:p>
          <a:p>
            <a:pPr marL="457200" marR="0" indent="-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baseline="0" dirty="0" smtClean="0"/>
              <a:t>Coming</a:t>
            </a:r>
            <a:r>
              <a:rPr lang="en-CA" sz="2800" dirty="0" smtClean="0"/>
              <a:t> together helped us prioritize items as a group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There has to be give and take at the table - a willingness to put in time and effort </a:t>
            </a:r>
            <a:r>
              <a:rPr lang="en-CA" sz="2800" dirty="0" smtClean="0"/>
              <a:t>and share resources</a:t>
            </a:r>
            <a:endParaRPr lang="en-CA" sz="2800" dirty="0"/>
          </a:p>
          <a:p>
            <a:pPr marL="457200" marR="0" indent="-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CA" sz="280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3087150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3942" y="1093718"/>
            <a:ext cx="8770776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4400" b="1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What we learned</a:t>
            </a:r>
            <a:endParaRPr kumimoji="0" lang="en-CA" sz="4400" b="1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0823" y="2395230"/>
            <a:ext cx="1644053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dirty="0" smtClean="0"/>
              <a:t>Service Providers and Government Relations</a:t>
            </a:r>
            <a:endParaRPr lang="en-CA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 smtClean="0"/>
              <a:t>Reviewing issues as a group helped us find middle ground or a better understanding of the why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dirty="0"/>
              <a:t>Sometimes we have to agree to disagree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dirty="0"/>
              <a:t>We can all learn from each </a:t>
            </a:r>
            <a:r>
              <a:rPr lang="en-CA" dirty="0" smtClean="0"/>
              <a:t>other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CA" dirty="0"/>
          </a:p>
          <a:p>
            <a:r>
              <a:rPr lang="en-CA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44815" y="5270983"/>
            <a:ext cx="11812554" cy="20108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2800" b="1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Barriers/Risks</a:t>
            </a:r>
          </a:p>
          <a:p>
            <a:pPr marL="457200" marR="0" indent="-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CA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Time commitment for Executive Directors</a:t>
            </a:r>
            <a:r>
              <a:rPr kumimoji="0" lang="en-CA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can be a challenge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CA" baseline="0" dirty="0" smtClean="0"/>
              <a:t>Mitigated by:</a:t>
            </a:r>
          </a:p>
          <a:p>
            <a:pPr marL="457200" marR="0" indent="-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CA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Hiring 3</a:t>
            </a:r>
            <a:r>
              <a:rPr kumimoji="0" lang="en-CA" i="0" u="none" strike="noStrike" cap="none" spc="0" normalizeH="0" baseline="3000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rd</a:t>
            </a:r>
            <a:r>
              <a:rPr kumimoji="0" lang="en-CA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party consultant to lead and do some of the work</a:t>
            </a:r>
          </a:p>
          <a:p>
            <a:pPr marL="457200" marR="0" indent="-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baseline="0" dirty="0" smtClean="0"/>
              <a:t>Larger</a:t>
            </a:r>
            <a:r>
              <a:rPr lang="en-CA" dirty="0" smtClean="0"/>
              <a:t> agencies shared staff resources to get work done</a:t>
            </a:r>
            <a:endParaRPr kumimoji="0" lang="en-CA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9116" y="8643423"/>
            <a:ext cx="13883952" cy="21954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2800" b="1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Next Steps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CA" dirty="0" smtClean="0"/>
              <a:t>Applied for and received a grant to allow the work to continue for another year 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Continue</a:t>
            </a:r>
            <a:r>
              <a:rPr kumimoji="0" lang="en-CA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to grow the </a:t>
            </a:r>
            <a:r>
              <a:rPr lang="en-CA" dirty="0" smtClean="0"/>
              <a:t>ICP </a:t>
            </a:r>
            <a:r>
              <a:rPr kumimoji="0" lang="en-CA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table 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CA" baseline="0" dirty="0" smtClean="0"/>
              <a:t>Share resources and information on what worked with people</a:t>
            </a:r>
            <a:r>
              <a:rPr lang="en-CA" dirty="0" smtClean="0"/>
              <a:t> interested</a:t>
            </a:r>
            <a:endParaRPr kumimoji="0" lang="en-CA" i="0" u="none" strike="noStrike" cap="none" spc="0" normalizeH="0" baseline="0" dirty="0" smtClean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3600" b="1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2256833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8271" y="5387878"/>
            <a:ext cx="18924815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5400" b="1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Why</a:t>
            </a:r>
            <a:r>
              <a:rPr kumimoji="0" lang="en-CA" sz="5400" b="1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we chose to build the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5400" b="1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Interlake </a:t>
            </a:r>
            <a:r>
              <a:rPr lang="en-CA" sz="5400" b="1" dirty="0" smtClean="0"/>
              <a:t>C</a:t>
            </a:r>
            <a:r>
              <a:rPr kumimoji="0" lang="en-CA" sz="5400" b="1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ommunity of Practice </a:t>
            </a:r>
            <a:endParaRPr kumimoji="0" lang="en-CA" sz="5400" b="1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6060615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1" y="2794221"/>
            <a:ext cx="15610114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4400" b="1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Our Deliverables</a:t>
            </a:r>
            <a:endParaRPr kumimoji="0" lang="en-CA" sz="4400" b="1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39343" y="4069373"/>
            <a:ext cx="14793686" cy="56425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36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Design and Implementation of Community of Practice in the Interlake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3600" b="0" i="0" u="none" strike="noStrike" cap="none" spc="0" normalizeH="0" baseline="0" dirty="0" smtClean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CA" sz="3600" dirty="0" smtClean="0"/>
              <a:t>Development of training modules identified by the ICP table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CA" sz="3600" dirty="0" smtClean="0"/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36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Design</a:t>
            </a:r>
            <a:r>
              <a:rPr kumimoji="0" lang="en-CA" sz="3600" b="0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and implementation of community engagement strategy for ICP with a focus on meaningful work and community connections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3600" b="0" i="0" u="none" strike="noStrike" cap="none" spc="0" normalizeH="0" dirty="0" smtClean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CA" sz="3600" baseline="0" dirty="0" smtClean="0"/>
              <a:t>Board development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CA" sz="3600" baseline="0" dirty="0" smtClean="0"/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3600" b="0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Development and Implementation of shared data collection</a:t>
            </a:r>
            <a:endParaRPr kumimoji="0" lang="en-CA" sz="36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9426479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UIDING PRINCIPLE: In a world where you can be anything, be kind"/>
          <p:cNvSpPr txBox="1">
            <a:spLocks noGrp="1"/>
          </p:cNvSpPr>
          <p:nvPr>
            <p:ph type="body" idx="21"/>
          </p:nvPr>
        </p:nvSpPr>
        <p:spPr>
          <a:xfrm>
            <a:off x="1206500" y="5082098"/>
            <a:ext cx="21971000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792479">
              <a:defRPr sz="5280"/>
            </a:lvl1pPr>
          </a:lstStyle>
          <a:p>
            <a:r>
              <a:rPr dirty="0"/>
              <a:t>GUIDING PRINCIPLE: In a world where you can be anything, be kind</a:t>
            </a:r>
          </a:p>
        </p:txBody>
      </p:sp>
      <p:sp>
        <p:nvSpPr>
          <p:cNvPr id="156" name="Kindness: The quality of being friendly, generous and considerate…"/>
          <p:cNvSpPr txBox="1">
            <a:spLocks noGrp="1"/>
          </p:cNvSpPr>
          <p:nvPr>
            <p:ph type="body" idx="1"/>
          </p:nvPr>
        </p:nvSpPr>
        <p:spPr>
          <a:xfrm>
            <a:off x="1206500" y="7252961"/>
            <a:ext cx="21971000" cy="5380688"/>
          </a:xfrm>
          <a:prstGeom prst="rect">
            <a:avLst/>
          </a:prstGeom>
        </p:spPr>
        <p:txBody>
          <a:bodyPr/>
          <a:lstStyle/>
          <a:p>
            <a:r>
              <a:rPr dirty="0"/>
              <a:t>Kindness: The quality of being friendly, generous and considerate</a:t>
            </a:r>
          </a:p>
          <a:p>
            <a:r>
              <a:rPr dirty="0"/>
              <a:t>Friendly: build relationships, be open, be genuine</a:t>
            </a:r>
          </a:p>
          <a:p>
            <a:r>
              <a:rPr dirty="0"/>
              <a:t>Generous: give what you can, help where you are able, share what you know</a:t>
            </a:r>
          </a:p>
          <a:p>
            <a:r>
              <a:rPr dirty="0"/>
              <a:t>Considerate: understand differences, be flexible, make space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11852" y="2148474"/>
            <a:ext cx="18691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400" b="1" dirty="0"/>
              <a:t>Design and Implementation of Community of Practice in the Interlake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8723" y="804868"/>
            <a:ext cx="161810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400" b="1" dirty="0"/>
              <a:t>Development of training modules identified by the ICP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0471" y="3875308"/>
            <a:ext cx="17955209" cy="57041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36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Identified what training exists</a:t>
            </a:r>
            <a:r>
              <a:rPr kumimoji="0" lang="en-CA" sz="3600" b="0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and where to access it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Created a sheet of known training and shared with everyone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CA" sz="2800" b="0" i="0" u="none" strike="noStrike" cap="none" spc="0" normalizeH="0" dirty="0" smtClean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CA" sz="3600" baseline="0" dirty="0" smtClean="0"/>
              <a:t>Identified</a:t>
            </a:r>
            <a:r>
              <a:rPr lang="en-CA" sz="3600" dirty="0" smtClean="0"/>
              <a:t> what training is required for staff and at what intervals training should happen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Developed a schedule of required training 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Looked at optional training and when to provide it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CA" sz="2800" dirty="0" smtClean="0"/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CA" sz="3600" dirty="0" smtClean="0"/>
              <a:t>Developed training modules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Trauma informed Care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Vicarious Trauma/Self care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CA" sz="3600" dirty="0" smtClean="0"/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CA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705388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7380" y="1702551"/>
            <a:ext cx="1912775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b="1" dirty="0"/>
              <a:t>Design and implementation of community engagement strategy for ICP with a focus on meaningful work and community connections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5690" y="5105710"/>
            <a:ext cx="12465698" cy="42883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CA" sz="3600" dirty="0" smtClean="0"/>
              <a:t>Community Engagement strategy completed for 2 agencies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Multiple components of engagement including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Staff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People Served/supported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Board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Community at large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CA" dirty="0"/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CA" sz="3600" dirty="0" smtClean="0"/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36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Lessons learned are being shared with ICP</a:t>
            </a:r>
            <a:r>
              <a:rPr kumimoji="0" lang="en-CA" sz="3600" b="0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table</a:t>
            </a:r>
            <a:endParaRPr kumimoji="0" lang="en-CA" sz="36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018937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12780" y="1011113"/>
            <a:ext cx="55162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4400" b="1" dirty="0"/>
              <a:t>Board </a:t>
            </a:r>
            <a:r>
              <a:rPr lang="en-CA" sz="4400" b="1" dirty="0" smtClean="0"/>
              <a:t>Development</a:t>
            </a:r>
            <a:endParaRPr lang="en-CA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28394" y="2088330"/>
            <a:ext cx="16813762" cy="92743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36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2 Boards</a:t>
            </a:r>
            <a:r>
              <a:rPr kumimoji="0" lang="en-CA" sz="3600" b="0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</a:t>
            </a:r>
            <a:r>
              <a:rPr kumimoji="0" lang="en-CA" sz="36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have completed Elevate Board</a:t>
            </a:r>
            <a:r>
              <a:rPr kumimoji="0" lang="en-CA" sz="3600" b="0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Training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CA" sz="3600" dirty="0"/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3600" b="0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3 Boards have attended shared training day 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Intro to Service Purchase Agreement session developed and delivered</a:t>
            </a:r>
            <a:r>
              <a:rPr kumimoji="0" lang="en-CA" sz="2800" b="0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</a:t>
            </a:r>
            <a:endParaRPr lang="en-CA" sz="2800" dirty="0"/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2800" b="0" i="0" u="none" strike="noStrike" cap="none" spc="0" normalizeH="0" dirty="0" smtClean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CA" sz="3600" dirty="0" smtClean="0"/>
              <a:t>3 boards have developed and are using Board work plan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3600" b="0" i="0" u="none" strike="noStrike" cap="none" spc="0" normalizeH="0" dirty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CA" sz="3600" dirty="0" smtClean="0"/>
              <a:t>2 Boards have completed self-assessments 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 implemented strategies to address areas needing improvement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CA" sz="3600" b="0" i="0" u="none" strike="noStrike" cap="none" spc="0" normalizeH="0" dirty="0" smtClean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CA" sz="3600" b="0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2 Boards have reviewed and updated Bylaws</a:t>
            </a:r>
            <a:endParaRPr kumimoji="0" lang="en-CA" sz="3600" b="0" i="0" u="none" strike="noStrike" cap="none" spc="0" normalizeH="0" dirty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CA" sz="3600" dirty="0" smtClean="0"/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CA" sz="3600" dirty="0" smtClean="0"/>
              <a:t> 2 Boards have reviewed and updated Policy and Procedures</a:t>
            </a:r>
          </a:p>
          <a:p>
            <a:pPr marL="571500" marR="0" indent="-5715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Developed in a template so can be customized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CA" sz="2800" dirty="0" smtClean="0"/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CA" sz="3600" dirty="0" smtClean="0"/>
              <a:t>Board orientation manual has been developed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CA" sz="2800" b="0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Developed in a template so can be customized</a:t>
            </a:r>
            <a:endParaRPr kumimoji="0" lang="en-CA" sz="2800" b="0" i="0" u="none" strike="noStrike" cap="none" spc="0" normalizeH="0" dirty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spc="0" normalizeH="0" dirty="0" smtClean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2177799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17584" y="2857601"/>
            <a:ext cx="149066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400" dirty="0"/>
              <a:t>Development and Implementation of shared data collection</a:t>
            </a:r>
            <a:endParaRPr lang="en-CA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147388" y="5734485"/>
            <a:ext cx="12782938" cy="37959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36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Developed a Pilot survey to capture FTE staffing</a:t>
            </a:r>
          </a:p>
          <a:p>
            <a:pPr marL="571500" marR="0" indent="-5715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Took several tries to find a way to capture data consistently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2800" b="0" i="0" u="none" strike="noStrike" cap="none" spc="0" normalizeH="0" baseline="0" dirty="0" smtClean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36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4 agencies completed the survey</a:t>
            </a:r>
          </a:p>
          <a:p>
            <a:pPr marL="571500" marR="0" indent="-5715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800" dirty="0" smtClean="0"/>
              <a:t>Provides a baseline of FTE’s and vacancies </a:t>
            </a:r>
          </a:p>
          <a:p>
            <a:pPr marL="571500" marR="0" indent="-5715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CA" sz="28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Shared areas</a:t>
            </a:r>
            <a:r>
              <a:rPr kumimoji="0" lang="en-CA" sz="2800" b="0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sym typeface="Helvetica Neue"/>
              </a:rPr>
              <a:t> impacted by staffing shortages</a:t>
            </a:r>
          </a:p>
          <a:p>
            <a:pPr marL="571500" marR="0" indent="-5715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CA" sz="28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CA" sz="28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7567558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6484" y="651418"/>
            <a:ext cx="1168192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3600" b="1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Above and Beyond the Deliverables</a:t>
            </a:r>
            <a:endParaRPr kumimoji="0" lang="en-CA" sz="3600" b="1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0277" y="1812374"/>
            <a:ext cx="15507478" cy="10259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CA" sz="28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Shared resources: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dirty="0" smtClean="0"/>
              <a:t>Communication tools for wage announcements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dirty="0" smtClean="0"/>
              <a:t>Accessibility legislation compliance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kumimoji="0" lang="en-CA" sz="20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Sharing templates and action plans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lvl="1" indent="0"/>
            <a:r>
              <a:rPr kumimoji="0" lang="en-CA" sz="28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Capacity Building: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Shared resources such as OT and nursing services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kumimoji="0" lang="en-CA" sz="20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Shared Support plan templates and provided training to new management team </a:t>
            </a:r>
          </a:p>
          <a:p>
            <a:pPr lvl="1" indent="0"/>
            <a:endParaRPr lang="en-CA" sz="2000" dirty="0" smtClean="0"/>
          </a:p>
          <a:p>
            <a:pPr lvl="1" indent="0"/>
            <a:r>
              <a:rPr kumimoji="0" lang="en-CA" sz="28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Agency</a:t>
            </a:r>
            <a:r>
              <a:rPr kumimoji="0" lang="en-CA" sz="2800" b="0" i="0" u="none" strike="noStrike" cap="none" spc="0" normalizeH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 Relationships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000" baseline="0" dirty="0" smtClean="0"/>
              <a:t>Connected</a:t>
            </a:r>
            <a:r>
              <a:rPr lang="en-CA" sz="2000" dirty="0" smtClean="0"/>
              <a:t> agency management teams with each other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kumimoji="0" lang="en-CA" sz="2000" b="0" i="0" u="none" strike="noStrike" cap="none" spc="0" normalizeH="0" baseline="0" dirty="0" smtClean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Share resources, call for guidance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Have a safe space to ask questions or work through an issue</a:t>
            </a:r>
            <a:endParaRPr kumimoji="0" lang="en-CA" sz="2000" b="0" i="0" u="none" strike="noStrike" cap="none" spc="0" normalizeH="0" baseline="0" dirty="0" smtClean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kumimoji="0" lang="en-CA" sz="2000" b="0" i="0" u="none" strike="noStrike" cap="none" spc="0" normalizeH="0" baseline="0" dirty="0" smtClean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CA" sz="2800" dirty="0" smtClean="0"/>
              <a:t>Agency resources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000" dirty="0" smtClean="0"/>
              <a:t>Drafted agency policy manual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000" dirty="0" smtClean="0"/>
              <a:t>Drafted agency procedure manual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sz="2000" dirty="0" smtClean="0"/>
              <a:t>Both done in template format for easy adaption to specific agency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CA" sz="3600" b="1" dirty="0"/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CA" sz="2800" dirty="0" smtClean="0"/>
              <a:t>Business Continuity Planning</a:t>
            </a: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dirty="0" smtClean="0"/>
              <a:t>Worked to create a template that will work in our sector</a:t>
            </a:r>
          </a:p>
          <a:p>
            <a:endParaRPr lang="en-CA" sz="2800" dirty="0" smtClean="0"/>
          </a:p>
          <a:p>
            <a:r>
              <a:rPr lang="en-CA" sz="2800" dirty="0" smtClean="0"/>
              <a:t>Shared </a:t>
            </a:r>
            <a:r>
              <a:rPr lang="en-CA" sz="2800" dirty="0"/>
              <a:t>Training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Staff provided training at alternate agencies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Supported train the trainer model to build individual agency 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Training modules adapted and shared for other agencies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Shared training opportunities for management teams</a:t>
            </a:r>
          </a:p>
          <a:p>
            <a:pPr marR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20188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3_DynamicLight">
  <a:themeElements>
    <a:clrScheme name="33_DynamicLight">
      <a:dk1>
        <a:srgbClr val="5E5E5E"/>
      </a:dk1>
      <a:lt1>
        <a:srgbClr val="005E00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3_DynamicLight">
  <a:themeElements>
    <a:clrScheme name="33_Dynamic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A49E7087DDAC4E99D70F92FFFF1B4D" ma:contentTypeVersion="15" ma:contentTypeDescription="Create a new document." ma:contentTypeScope="" ma:versionID="6bb9a4013f774727ad5db839254f8101">
  <xsd:schema xmlns:xsd="http://www.w3.org/2001/XMLSchema" xmlns:xs="http://www.w3.org/2001/XMLSchema" xmlns:p="http://schemas.microsoft.com/office/2006/metadata/properties" xmlns:ns2="6f7bbb94-6501-44b4-bb8d-d3330f475373" xmlns:ns3="c2f55421-7d34-444f-b2d6-fd90ac189e29" targetNamespace="http://schemas.microsoft.com/office/2006/metadata/properties" ma:root="true" ma:fieldsID="a5f304a32253a843af25c518b8924da0" ns2:_="" ns3:_="">
    <xsd:import namespace="6f7bbb94-6501-44b4-bb8d-d3330f475373"/>
    <xsd:import namespace="c2f55421-7d34-444f-b2d6-fd90ac189e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7bbb94-6501-44b4-bb8d-d3330f475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4f66abe-f25a-48f1-a658-f5aa5dbf77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55421-7d34-444f-b2d6-fd90ac189e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ce4d6ed-c52b-49c5-b809-764f748188cb}" ma:internalName="TaxCatchAll" ma:showField="CatchAllData" ma:web="c2f55421-7d34-444f-b2d6-fd90ac189e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7bbb94-6501-44b4-bb8d-d3330f475373">
      <Terms xmlns="http://schemas.microsoft.com/office/infopath/2007/PartnerControls"/>
    </lcf76f155ced4ddcb4097134ff3c332f>
    <TaxCatchAll xmlns="c2f55421-7d34-444f-b2d6-fd90ac189e29" xsi:nil="true"/>
  </documentManagement>
</p:properties>
</file>

<file path=customXml/itemProps1.xml><?xml version="1.0" encoding="utf-8"?>
<ds:datastoreItem xmlns:ds="http://schemas.openxmlformats.org/officeDocument/2006/customXml" ds:itemID="{02C8D333-0A20-4F4C-919A-8016CCE7F3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7bbb94-6501-44b4-bb8d-d3330f475373"/>
    <ds:schemaRef ds:uri="c2f55421-7d34-444f-b2d6-fd90ac189e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089351-05F0-4294-B619-306DAF201A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1AB4F8-33F9-4885-9A19-2FEDE0F555F5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6f7bbb94-6501-44b4-bb8d-d3330f47537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2f55421-7d34-444f-b2d6-fd90ac189e2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784</Words>
  <Application>Microsoft Office PowerPoint</Application>
  <PresentationFormat>Custom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Helvetica Neue</vt:lpstr>
      <vt:lpstr>Helvetica Neue Medium</vt:lpstr>
      <vt:lpstr>33_DynamicLight</vt:lpstr>
      <vt:lpstr>Interlake Community of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Interlake Community of Practice</dc:title>
  <dc:creator>Maria Freeman</dc:creator>
  <cp:lastModifiedBy>Maria Freeman</cp:lastModifiedBy>
  <cp:revision>17</cp:revision>
  <cp:lastPrinted>2023-06-19T19:46:54Z</cp:lastPrinted>
  <dcterms:modified xsi:type="dcterms:W3CDTF">2023-06-19T19:48:33Z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0x010100F1A49E7087DDAC4E99D70F92FFFF1B4D</vt:lpwstr>
  </property>
  <property fmtid="{D5CDD505-2E9C-101B-9397-08002B2CF9AE}" pid="3" name="MediaServiceImageTags">
    <vt:lpwstr/>
  </property>
</Properties>
</file>